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6" r:id="rId4"/>
    <p:sldId id="262" r:id="rId5"/>
    <p:sldId id="279" r:id="rId6"/>
    <p:sldId id="280" r:id="rId7"/>
    <p:sldId id="281" r:id="rId8"/>
    <p:sldId id="292" r:id="rId9"/>
    <p:sldId id="264" r:id="rId10"/>
    <p:sldId id="263" r:id="rId11"/>
    <p:sldId id="284" r:id="rId12"/>
    <p:sldId id="283" r:id="rId13"/>
    <p:sldId id="287" r:id="rId14"/>
    <p:sldId id="288" r:id="rId15"/>
    <p:sldId id="289" r:id="rId16"/>
    <p:sldId id="290" r:id="rId17"/>
    <p:sldId id="291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889CD-C636-429B-9870-545B5753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C5E1D4-414D-4B36-B9B7-A0EC6DA4B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51F4B-E645-4F80-BF3A-22A3F5CF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1DF9B-111F-441E-8F8E-C082B373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A6EDB6-7BC4-4E08-8338-6D77BB5D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8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04A2E-F449-44B0-B47D-EE50E54F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2A052F-595D-41AF-B9F1-753D74468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58429-D640-4F34-8F23-E1386A24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CE7B1-515D-4C44-9F63-CE21A4D8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52524-CDAF-4582-9C55-F6E9FC89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6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C31758-8A66-414B-9E4A-F36C75E0E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B20F6-31C8-4FE9-A590-4998F91E1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BAA12C-92FC-4347-94CB-78340F4C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6E04C-065C-44DA-B537-37842712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CB3A4-B864-4AEB-815A-EC3B94AC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81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809FD-6524-44C6-B690-EF6E8648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FA68E-5CDA-4027-A7D2-CC966D5C5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5B4A7-06F7-46BC-A3BA-ACD91BBA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40061-C403-4A44-A982-06613CCB4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EBA52-E897-49C6-8424-A06D291F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82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9AA6C-0151-45C4-8F5C-AD8FD8212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3846E-022C-45A1-9280-4FB58DD9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4585C2-AA71-4827-BB7E-BFC96736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09E4C-CD93-48FA-A0F2-DFA6E706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34D88-218B-41DF-A596-80626DCF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37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68E79-53DD-4DC3-B27B-70DA725F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16D5E5-E5F1-465C-BAC8-22C9A97E9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06A32-5ACD-42A3-8F4C-FE4B9C6DA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2D7D86-57BC-4FBC-94E9-15198A9E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A1BF65-1F5C-4CA9-B889-93E851465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40611-F629-4ADD-884A-77381791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679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A3375-7A5B-4E89-AC58-3B0D0B489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44DCBA-1738-4485-8EE9-243070225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29E3ED-5E93-4B5B-9B2F-B3E6103DD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95E5AD-D758-4623-BD01-B1AE34634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680C95-CA53-4131-AEC4-BB0C3425E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CED64-7276-40C1-A8AA-6DCF8CE15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F06FAB-3B6C-4179-ADF1-04736810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3629E5-866A-4532-A7A6-31E2757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61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2496D-9AF2-498B-80AD-74208C27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34EF7F-2AEE-431B-AFBF-D4458AB0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59DA-B229-41F1-BD7D-3F663046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9A9BA3-1F2C-4A05-8980-EDCCD013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3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8726BA-666E-48CB-898A-895F867C9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8B53D-CF8B-43C8-8183-B7B70593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4AF770-0198-4867-94FE-7184C02B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98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ED236-3A98-4133-8D13-ED35A012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AEF1B-0829-4C39-B63E-3F6158A9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D1EE1-572E-483D-B5A7-755EAFCA5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1490C3-055E-44C9-AE31-B19AEF42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D564B-9792-496F-8386-081EBE97F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7B17CE-6067-4A7D-AAC1-BB1FEC16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15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7ACC0-2E6D-44E2-9164-53E53C3E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680777-DC27-42BE-A874-00A5AA3D8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601FB8-3A0E-4D67-989A-2B1EBF25C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C8B09D-5D9C-47FE-9EE4-57138AB6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5E3311-4338-4E77-87F2-9A591E5B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18238B-F9F6-42E2-B0F4-C1A10C94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8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9C0F02-E53D-4406-B6A2-D08384A0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AE94E8-3F62-4292-95AC-5582D4840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7C4F8-37EE-4C91-8FFD-A7C29ABD5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99A95-265E-4035-A61F-4873004178F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EFF8B-4CED-4D4C-809D-E58B491F4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97D05-5247-4C73-B0E0-185DB8F23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77CE3-FB3E-4BF7-AD76-CEEEF872F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mp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2B732B-DD8E-4259-9F61-E22E3796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2" y="487111"/>
            <a:ext cx="8940465" cy="5422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EAC1E8-7524-418F-86CB-799CFF56A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2" y="818050"/>
            <a:ext cx="8244517" cy="4283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8227C6-7F38-41D2-B067-2F3871D12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71" y="3886199"/>
            <a:ext cx="3093577" cy="2059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48B570-AB22-41DA-A428-6F1BE8676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55" y="3644780"/>
            <a:ext cx="3858007" cy="25423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6F63DF-260C-4C46-95E4-49BA267CD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33" y="5628684"/>
            <a:ext cx="2557002" cy="491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FA5149-6981-4150-932C-68A5D4E66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08" y="2017265"/>
            <a:ext cx="1843639" cy="428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B27F76-95AE-4A3D-959E-FC75265E8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1" y="4281443"/>
            <a:ext cx="3576983" cy="20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4F71D7-0049-46B3-A70C-EF626875E5AD}"/>
              </a:ext>
            </a:extLst>
          </p:cNvPr>
          <p:cNvSpPr txBox="1"/>
          <p:nvPr/>
        </p:nvSpPr>
        <p:spPr>
          <a:xfrm>
            <a:off x="0" y="103120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Unity WebGL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2713A-3B52-4076-A70E-E7C13EA5DB75}"/>
              </a:ext>
            </a:extLst>
          </p:cNvPr>
          <p:cNvSpPr txBox="1"/>
          <p:nvPr/>
        </p:nvSpPr>
        <p:spPr>
          <a:xfrm>
            <a:off x="615250" y="3241470"/>
            <a:ext cx="92209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렌더링 엔진</a:t>
            </a:r>
            <a:r>
              <a:rPr lang="en-US" altLang="ko-KR" dirty="0"/>
              <a:t>: WebGL </a:t>
            </a:r>
            <a:r>
              <a:rPr lang="ko-KR" altLang="en-US" dirty="0"/>
              <a:t>기반으로 웹에서 </a:t>
            </a:r>
            <a:r>
              <a:rPr lang="en-US" altLang="ko-KR" dirty="0"/>
              <a:t>3D </a:t>
            </a:r>
            <a:r>
              <a:rPr lang="ko-KR" altLang="en-US" dirty="0"/>
              <a:t>환경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프레임워크</a:t>
            </a:r>
            <a:r>
              <a:rPr lang="en-US" altLang="ko-KR" dirty="0"/>
              <a:t>: HTML, JavaScript</a:t>
            </a:r>
            <a:r>
              <a:rPr lang="ko-KR" altLang="en-US" dirty="0"/>
              <a:t>와 상호작용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Unity</a:t>
            </a:r>
            <a:r>
              <a:rPr lang="ko-KR" altLang="en-US" dirty="0"/>
              <a:t>에서 </a:t>
            </a:r>
            <a:r>
              <a:rPr lang="en-US" altLang="ko-KR" dirty="0"/>
              <a:t>WebGL </a:t>
            </a:r>
            <a:r>
              <a:rPr lang="ko-KR" altLang="en-US" dirty="0"/>
              <a:t>빌드 실행</a:t>
            </a:r>
            <a:endParaRPr lang="en-US" altLang="ko-KR" dirty="0"/>
          </a:p>
          <a:p>
            <a:endParaRPr lang="en-US" altLang="ko-KR" dirty="0"/>
          </a:p>
          <a:p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Build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폴더 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index.html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Build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UnityLoader.js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Build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/UnityInstance.js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생성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altLang="ko-KR" dirty="0"/>
              <a:t>UI/UX_HTML </a:t>
            </a:r>
            <a:r>
              <a:rPr lang="ko-KR" altLang="en-US" dirty="0"/>
              <a:t>요소를 통한 </a:t>
            </a:r>
            <a:r>
              <a:rPr lang="en-US" altLang="ko-KR" dirty="0"/>
              <a:t>Unity WebGL </a:t>
            </a:r>
            <a:r>
              <a:rPr lang="ko-KR" altLang="en-US" dirty="0"/>
              <a:t>컨트롤 가능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71FE0A-0293-436F-81C5-B96A2F107C13}"/>
              </a:ext>
            </a:extLst>
          </p:cNvPr>
          <p:cNvSpPr/>
          <p:nvPr/>
        </p:nvSpPr>
        <p:spPr>
          <a:xfrm>
            <a:off x="615250" y="252812"/>
            <a:ext cx="3089244" cy="77839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chemeClr val="tx1"/>
                </a:solidFill>
              </a:rPr>
              <a:t>프론트엔드</a:t>
            </a:r>
            <a:r>
              <a:rPr lang="ko-KR" altLang="en-US" sz="1200" dirty="0">
                <a:solidFill>
                  <a:schemeClr val="tx1"/>
                </a:solidFill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</a:rPr>
              <a:t>React</a:t>
            </a:r>
            <a:r>
              <a:rPr lang="ko-KR" altLang="en-US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Vue</a:t>
            </a:r>
            <a:r>
              <a:rPr lang="ko-KR" altLang="en-US" sz="1200" dirty="0">
                <a:solidFill>
                  <a:schemeClr val="tx1"/>
                </a:solidFill>
              </a:rPr>
              <a:t>, HTML+JS)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tx1"/>
                </a:solidFill>
                <a:latin typeface="한양신명조"/>
              </a:rPr>
              <a:t>Unity</a:t>
            </a:r>
            <a:endParaRPr lang="ko-KR" altLang="en-US" sz="1200" kern="0" spc="0" dirty="0">
              <a:solidFill>
                <a:schemeClr val="tx1"/>
              </a:solidFill>
              <a:effectLst/>
              <a:latin typeface="한양신명조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58DAC-E27C-4500-977F-6E96B375A036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5CF0DC-5880-4F38-942D-5A1EA8DE9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ADC6F4-956C-449F-95AF-FEBD14769A49}"/>
              </a:ext>
            </a:extLst>
          </p:cNvPr>
          <p:cNvSpPr txBox="1"/>
          <p:nvPr/>
        </p:nvSpPr>
        <p:spPr>
          <a:xfrm>
            <a:off x="1484833" y="1787985"/>
            <a:ext cx="9564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[</a:t>
            </a:r>
            <a:r>
              <a:rPr lang="ko-KR" altLang="en-US" dirty="0" err="1"/>
              <a:t>Web</a:t>
            </a:r>
            <a:r>
              <a:rPr lang="ko-KR" altLang="en-US" dirty="0"/>
              <a:t> </a:t>
            </a:r>
            <a:r>
              <a:rPr lang="ko-KR" altLang="en-US" dirty="0" err="1"/>
              <a:t>Dashboard</a:t>
            </a:r>
            <a:r>
              <a:rPr lang="ko-KR" altLang="en-US" dirty="0"/>
              <a:t> (JS/HTML)]  ←→  [</a:t>
            </a:r>
            <a:r>
              <a:rPr lang="ko-KR" altLang="en-US" dirty="0" err="1"/>
              <a:t>JavaScript</a:t>
            </a:r>
            <a:r>
              <a:rPr lang="ko-KR" altLang="en-US" dirty="0"/>
              <a:t> </a:t>
            </a:r>
            <a:r>
              <a:rPr lang="ko-KR" altLang="en-US" dirty="0" err="1"/>
              <a:t>Bridge</a:t>
            </a:r>
            <a:r>
              <a:rPr lang="ko-KR" altLang="en-US" dirty="0"/>
              <a:t>]  ←→  [</a:t>
            </a:r>
            <a:r>
              <a:rPr lang="ko-KR" altLang="en-US" dirty="0" err="1"/>
              <a:t>Unity</a:t>
            </a:r>
            <a:r>
              <a:rPr lang="ko-KR" altLang="en-US" dirty="0"/>
              <a:t> </a:t>
            </a:r>
            <a:r>
              <a:rPr lang="ko-KR" altLang="en-US" dirty="0" err="1"/>
              <a:t>WebGL</a:t>
            </a:r>
            <a:r>
              <a:rPr lang="ko-KR" altLang="en-US" dirty="0"/>
              <a:t> </a:t>
            </a:r>
            <a:r>
              <a:rPr lang="ko-KR" altLang="en-US" dirty="0" err="1"/>
              <a:t>Build</a:t>
            </a:r>
            <a:r>
              <a:rPr lang="ko-KR" altLang="en-US" dirty="0"/>
              <a:t>]</a:t>
            </a:r>
          </a:p>
          <a:p>
            <a:r>
              <a:rPr lang="ko-KR" altLang="en-US" dirty="0"/>
              <a:t>                                        ↑</a:t>
            </a:r>
          </a:p>
          <a:p>
            <a:r>
              <a:rPr lang="ko-KR" altLang="en-US" dirty="0"/>
              <a:t>                              (REST API, </a:t>
            </a:r>
            <a:r>
              <a:rPr lang="ko-KR" altLang="en-US" dirty="0" err="1"/>
              <a:t>WebSocket</a:t>
            </a:r>
            <a:r>
              <a:rPr lang="ko-KR" altLang="en-US" dirty="0"/>
              <a:t>, </a:t>
            </a:r>
            <a:r>
              <a:rPr lang="ko-KR" altLang="en-US" dirty="0" err="1"/>
              <a:t>IoT</a:t>
            </a:r>
            <a:r>
              <a:rPr lang="ko-KR" altLang="en-US" dirty="0"/>
              <a:t> 연동)</a:t>
            </a:r>
          </a:p>
        </p:txBody>
      </p:sp>
    </p:spTree>
    <p:extLst>
      <p:ext uri="{BB962C8B-B14F-4D97-AF65-F5344CB8AC3E}">
        <p14:creationId xmlns:p14="http://schemas.microsoft.com/office/powerpoint/2010/main" val="258990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94788A-572E-4BB9-ADF5-C345A9BF79B7}"/>
              </a:ext>
            </a:extLst>
          </p:cNvPr>
          <p:cNvSpPr txBox="1"/>
          <p:nvPr/>
        </p:nvSpPr>
        <p:spPr>
          <a:xfrm>
            <a:off x="557613" y="779724"/>
            <a:ext cx="60974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WebSocket </a:t>
            </a:r>
            <a:r>
              <a:rPr lang="ko-KR" altLang="en-US" sz="1200" dirty="0"/>
              <a:t>및 </a:t>
            </a:r>
            <a:r>
              <a:rPr lang="en-US" altLang="ko-KR" sz="1200" dirty="0"/>
              <a:t>MQTT </a:t>
            </a:r>
            <a:r>
              <a:rPr lang="ko-KR" altLang="en-US" sz="1200" dirty="0"/>
              <a:t>데이터를 받으려면 </a:t>
            </a:r>
            <a:r>
              <a:rPr lang="en-US" altLang="ko-KR" sz="1200" dirty="0"/>
              <a:t>JavaScript </a:t>
            </a:r>
            <a:r>
              <a:rPr lang="ko-KR" altLang="en-US" sz="1200" dirty="0"/>
              <a:t>인터페이스를 활용</a:t>
            </a:r>
            <a:endParaRPr lang="en-US" altLang="ko-KR" sz="1200" dirty="0"/>
          </a:p>
          <a:p>
            <a:r>
              <a:rPr lang="en-US" altLang="ko-KR" sz="1200" dirty="0"/>
              <a:t>SSL </a:t>
            </a:r>
            <a:r>
              <a:rPr lang="ko-KR" altLang="en-US" sz="1200" dirty="0"/>
              <a:t>인증서를 적용</a:t>
            </a:r>
            <a:endParaRPr lang="en-US" altLang="ko-KR" sz="1200" dirty="0"/>
          </a:p>
          <a:p>
            <a:r>
              <a:rPr lang="en-US" altLang="ko-KR" sz="1200" dirty="0"/>
              <a:t>React(</a:t>
            </a:r>
            <a:r>
              <a:rPr lang="ko-KR" altLang="en-US" sz="1200" dirty="0"/>
              <a:t>미정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프론트엔드와</a:t>
            </a:r>
            <a:r>
              <a:rPr lang="ko-KR" altLang="en-US" sz="1200" dirty="0"/>
              <a:t> </a:t>
            </a:r>
            <a:r>
              <a:rPr lang="en-US" altLang="ko-KR" sz="1200" dirty="0"/>
              <a:t>Unity WebGL </a:t>
            </a:r>
            <a:r>
              <a:rPr lang="ko-KR" altLang="en-US" sz="1200" dirty="0"/>
              <a:t>간 보안 프로토콜을 통해 데이터 연동</a:t>
            </a:r>
            <a:endParaRPr lang="en-US" altLang="ko-KR" sz="1200" dirty="0"/>
          </a:p>
          <a:p>
            <a:r>
              <a:rPr lang="en-US" altLang="ko-KR" sz="1200" dirty="0"/>
              <a:t>(Node.js </a:t>
            </a:r>
            <a:r>
              <a:rPr lang="ko-KR" altLang="en-US" sz="1200" dirty="0"/>
              <a:t>서버가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WebSocket</a:t>
            </a:r>
            <a:r>
              <a:rPr lang="ko-KR" altLang="en-US" sz="1200" dirty="0"/>
              <a:t>과 </a:t>
            </a:r>
            <a:r>
              <a:rPr lang="en-US" altLang="ko-KR" sz="1200" dirty="0"/>
              <a:t>MQTT </a:t>
            </a:r>
            <a:r>
              <a:rPr lang="ko-KR" altLang="en-US" sz="1200" dirty="0"/>
              <a:t>데이터를 중계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295B36-5416-4AC4-B531-DAE30CF505A3}"/>
              </a:ext>
            </a:extLst>
          </p:cNvPr>
          <p:cNvSpPr txBox="1"/>
          <p:nvPr/>
        </p:nvSpPr>
        <p:spPr>
          <a:xfrm>
            <a:off x="557613" y="2637962"/>
            <a:ext cx="66379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HTTPS </a:t>
            </a:r>
            <a:r>
              <a:rPr lang="ko-KR" altLang="en-US" dirty="0"/>
              <a:t>적용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>
                <a:solidFill>
                  <a:srgbClr val="0070C0"/>
                </a:solidFill>
              </a:rPr>
              <a:t>WebSocket </a:t>
            </a:r>
            <a:r>
              <a:rPr lang="ko-KR" altLang="en-US" dirty="0">
                <a:solidFill>
                  <a:srgbClr val="0070C0"/>
                </a:solidFill>
              </a:rPr>
              <a:t>서버 실행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50" charset="-127"/>
              </a:rPr>
              <a:t>wss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50" charset="-127"/>
              </a:rPr>
              <a:t>: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50" charset="-127"/>
              </a:rPr>
              <a:t>//</a:t>
            </a:r>
          </a:p>
          <a:p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0070C0"/>
                </a:solidFill>
              </a:rPr>
              <a:t>MQTT </a:t>
            </a:r>
            <a:r>
              <a:rPr lang="ko-KR" altLang="en-US" dirty="0">
                <a:solidFill>
                  <a:srgbClr val="0070C0"/>
                </a:solidFill>
              </a:rPr>
              <a:t>브로커 실행 </a:t>
            </a:r>
            <a:r>
              <a:rPr lang="en-US" altLang="ko-KR" dirty="0">
                <a:solidFill>
                  <a:srgbClr val="0070C0"/>
                </a:solidFill>
              </a:rPr>
              <a:t>mqtts://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>
                <a:solidFill>
                  <a:srgbClr val="0070C0"/>
                </a:solidFill>
              </a:rPr>
              <a:t>React </a:t>
            </a:r>
            <a:r>
              <a:rPr lang="ko-KR" altLang="en-US" dirty="0" err="1">
                <a:solidFill>
                  <a:srgbClr val="0070C0"/>
                </a:solidFill>
              </a:rPr>
              <a:t>프론트엔드</a:t>
            </a:r>
            <a:r>
              <a:rPr lang="ko-KR" altLang="en-US" dirty="0">
                <a:solidFill>
                  <a:srgbClr val="0070C0"/>
                </a:solidFill>
              </a:rPr>
              <a:t> 실행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50" charset="-127"/>
              </a:rPr>
              <a:t>wss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50" charset="-127"/>
              </a:rPr>
              <a:t>: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50" charset="-127"/>
              </a:rPr>
              <a:t>//, </a:t>
            </a:r>
            <a:r>
              <a:rPr lang="en-US" altLang="ko-KR" dirty="0">
                <a:solidFill>
                  <a:srgbClr val="0070C0"/>
                </a:solidFill>
              </a:rPr>
              <a:t>mqtts:// </a:t>
            </a:r>
            <a:r>
              <a:rPr lang="ko-KR" altLang="en-US" dirty="0">
                <a:solidFill>
                  <a:srgbClr val="0070C0"/>
                </a:solidFill>
              </a:rPr>
              <a:t>연결 확인</a:t>
            </a:r>
            <a:endParaRPr lang="en-US" altLang="ko-KR" dirty="0">
              <a:solidFill>
                <a:srgbClr val="0070C0"/>
              </a:solidFill>
            </a:endParaRPr>
          </a:p>
          <a:p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r>
              <a:rPr lang="en-US" altLang="ko-KR" dirty="0"/>
              <a:t>5. Unity WebGL </a:t>
            </a:r>
            <a:r>
              <a:rPr lang="ko-KR" altLang="en-US" dirty="0"/>
              <a:t>실행</a:t>
            </a:r>
            <a:r>
              <a:rPr lang="en-US" altLang="ko-KR" dirty="0"/>
              <a:t>(WebSocket </a:t>
            </a:r>
            <a:r>
              <a:rPr lang="ko-KR" altLang="en-US" dirty="0"/>
              <a:t>데이터 수신 확인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sz="1800" dirty="0"/>
              <a:t>6. Unity</a:t>
            </a:r>
            <a:r>
              <a:rPr lang="ko-KR" altLang="en-US" sz="1800" dirty="0"/>
              <a:t>에서 </a:t>
            </a:r>
            <a:r>
              <a:rPr lang="en-US" altLang="ko-KR" sz="1800" dirty="0"/>
              <a:t>JavaScript</a:t>
            </a:r>
            <a:r>
              <a:rPr lang="ko-KR" altLang="en-US" sz="1800" dirty="0"/>
              <a:t>와 상호작용하여 </a:t>
            </a:r>
            <a:r>
              <a:rPr lang="en-US" altLang="ko-KR" sz="1800" dirty="0"/>
              <a:t>3D </a:t>
            </a:r>
            <a:r>
              <a:rPr lang="ko-KR" altLang="en-US" sz="1800" dirty="0"/>
              <a:t>모델 업데이트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3B1A488-4ED1-496B-9B48-C2F12F850F8E}"/>
              </a:ext>
            </a:extLst>
          </p:cNvPr>
          <p:cNvSpPr/>
          <p:nvPr/>
        </p:nvSpPr>
        <p:spPr>
          <a:xfrm>
            <a:off x="557613" y="176690"/>
            <a:ext cx="2302658" cy="40679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백엔드와</a:t>
            </a:r>
            <a:r>
              <a:rPr lang="ko-KR" altLang="en-US" sz="1000" dirty="0">
                <a:solidFill>
                  <a:schemeClr val="tx1"/>
                </a:solidFill>
              </a:rPr>
              <a:t> 프론트 엔드 연결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B40FCA-F1C8-419A-A1B0-146BCCD34710}"/>
              </a:ext>
            </a:extLst>
          </p:cNvPr>
          <p:cNvSpPr txBox="1"/>
          <p:nvPr/>
        </p:nvSpPr>
        <p:spPr>
          <a:xfrm>
            <a:off x="3010256" y="19542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Unity WebGL</a:t>
            </a:r>
            <a:r>
              <a:rPr lang="ko-KR" altLang="en-US" sz="1800" dirty="0"/>
              <a:t>에서 </a:t>
            </a:r>
            <a:r>
              <a:rPr lang="en-US" altLang="ko-KR" sz="1800" dirty="0"/>
              <a:t>HTTPS </a:t>
            </a:r>
            <a:r>
              <a:rPr lang="ko-KR" altLang="en-US" sz="1800" dirty="0"/>
              <a:t>데이터 받기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9032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B6CCABA-110E-45C2-97C6-788A6A3D3B11}"/>
              </a:ext>
            </a:extLst>
          </p:cNvPr>
          <p:cNvSpPr/>
          <p:nvPr/>
        </p:nvSpPr>
        <p:spPr>
          <a:xfrm>
            <a:off x="557613" y="176690"/>
            <a:ext cx="2302658" cy="40679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백엔드와</a:t>
            </a:r>
            <a:r>
              <a:rPr lang="ko-KR" altLang="en-US" sz="1000" dirty="0">
                <a:solidFill>
                  <a:schemeClr val="tx1"/>
                </a:solidFill>
              </a:rPr>
              <a:t> 프론트 엔드 연결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7EB866-FD71-4E12-85D8-937F59DA7173}"/>
              </a:ext>
            </a:extLst>
          </p:cNvPr>
          <p:cNvSpPr txBox="1"/>
          <p:nvPr/>
        </p:nvSpPr>
        <p:spPr>
          <a:xfrm>
            <a:off x="3047288" y="19041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Unity WebGL</a:t>
            </a:r>
            <a:r>
              <a:rPr lang="ko-KR" altLang="en-US" dirty="0">
                <a:solidFill>
                  <a:srgbClr val="0070C0"/>
                </a:solidFill>
              </a:rPr>
              <a:t>에서 </a:t>
            </a:r>
            <a:r>
              <a:rPr lang="en-US" altLang="ko-KR" dirty="0">
                <a:solidFill>
                  <a:srgbClr val="0070C0"/>
                </a:solidFill>
              </a:rPr>
              <a:t>API </a:t>
            </a:r>
            <a:r>
              <a:rPr lang="ko-KR" altLang="en-US" dirty="0">
                <a:solidFill>
                  <a:srgbClr val="0070C0"/>
                </a:solidFill>
              </a:rPr>
              <a:t>데이터 받기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74F781-017B-4D89-BB3E-1E9FE081021B}"/>
              </a:ext>
            </a:extLst>
          </p:cNvPr>
          <p:cNvSpPr txBox="1"/>
          <p:nvPr/>
        </p:nvSpPr>
        <p:spPr>
          <a:xfrm>
            <a:off x="557613" y="2551837"/>
            <a:ext cx="98255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IoT </a:t>
            </a:r>
            <a:r>
              <a:rPr lang="ko-KR" altLang="en-US" b="1" dirty="0"/>
              <a:t>센서</a:t>
            </a:r>
            <a:r>
              <a:rPr lang="ko-KR" altLang="en-US" dirty="0"/>
              <a:t> → 주기적으로 센서 데이터를 서버로 전송 </a:t>
            </a:r>
            <a:r>
              <a:rPr lang="en-US" altLang="ko-KR" dirty="0"/>
              <a:t>(HTTP </a:t>
            </a:r>
            <a:r>
              <a:rPr lang="ko-KR" altLang="en-US" dirty="0"/>
              <a:t>요청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b="1" dirty="0" err="1"/>
              <a:t>백엔드</a:t>
            </a:r>
            <a:r>
              <a:rPr lang="ko-KR" altLang="en-US" b="1" dirty="0"/>
              <a:t> </a:t>
            </a:r>
            <a:r>
              <a:rPr lang="en-US" altLang="ko-KR" b="1" dirty="0"/>
              <a:t>API </a:t>
            </a:r>
            <a:r>
              <a:rPr lang="ko-KR" altLang="en-US" b="1" dirty="0"/>
              <a:t>서버</a:t>
            </a:r>
            <a:r>
              <a:rPr lang="ko-KR" altLang="en-US" dirty="0"/>
              <a:t> → </a:t>
            </a:r>
            <a:r>
              <a:rPr lang="en-US" altLang="ko-KR" dirty="0"/>
              <a:t>IoT </a:t>
            </a:r>
            <a:r>
              <a:rPr lang="ko-KR" altLang="en-US" dirty="0"/>
              <a:t>센서 데이터를 수집하고 </a:t>
            </a:r>
            <a:r>
              <a:rPr lang="en-US" altLang="ko-KR" dirty="0"/>
              <a:t>React </a:t>
            </a:r>
            <a:r>
              <a:rPr lang="ko-KR" altLang="en-US" dirty="0"/>
              <a:t>또는 </a:t>
            </a:r>
            <a:r>
              <a:rPr lang="en-US" altLang="ko-KR" dirty="0"/>
              <a:t>Unity WebGL</a:t>
            </a:r>
            <a:r>
              <a:rPr lang="ko-KR" altLang="en-US" dirty="0"/>
              <a:t>에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React </a:t>
            </a:r>
            <a:r>
              <a:rPr lang="ko-KR" altLang="en-US" b="1" dirty="0" err="1"/>
              <a:t>프론트엔드</a:t>
            </a:r>
            <a:r>
              <a:rPr lang="ko-KR" altLang="en-US" dirty="0"/>
              <a:t> → </a:t>
            </a:r>
            <a:r>
              <a:rPr lang="en-US" altLang="ko-KR" dirty="0"/>
              <a:t>API</a:t>
            </a:r>
            <a:r>
              <a:rPr lang="ko-KR" altLang="en-US" dirty="0"/>
              <a:t>를 통해 데이터 요청 후 </a:t>
            </a:r>
            <a:r>
              <a:rPr lang="en-US" altLang="ko-KR" dirty="0"/>
              <a:t>Unity WebGL</a:t>
            </a:r>
            <a:r>
              <a:rPr lang="ko-KR" altLang="en-US" dirty="0"/>
              <a:t>로 전달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Unity WebGL</a:t>
            </a:r>
            <a:r>
              <a:rPr lang="ko-KR" altLang="en-US" dirty="0"/>
              <a:t> → </a:t>
            </a:r>
            <a:r>
              <a:rPr lang="en-US" altLang="ko-KR" dirty="0"/>
              <a:t>React</a:t>
            </a:r>
            <a:r>
              <a:rPr lang="ko-KR" altLang="en-US" dirty="0"/>
              <a:t>에서 받은 데이터를 기반으로 </a:t>
            </a:r>
            <a:r>
              <a:rPr lang="en-US" altLang="ko-KR" dirty="0"/>
              <a:t>3D </a:t>
            </a:r>
            <a:r>
              <a:rPr lang="ko-KR" altLang="en-US" dirty="0"/>
              <a:t>모델 업데이트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E78F-87F1-489A-AC7F-F24CF3027041}"/>
              </a:ext>
            </a:extLst>
          </p:cNvPr>
          <p:cNvSpPr txBox="1"/>
          <p:nvPr/>
        </p:nvSpPr>
        <p:spPr>
          <a:xfrm>
            <a:off x="557613" y="1100663"/>
            <a:ext cx="1040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[</a:t>
            </a:r>
            <a:r>
              <a:rPr lang="ko-KR" altLang="en-US" dirty="0" err="1"/>
              <a:t>IoT</a:t>
            </a:r>
            <a:r>
              <a:rPr lang="ko-KR" altLang="en-US" dirty="0"/>
              <a:t> 센서] → [</a:t>
            </a:r>
            <a:r>
              <a:rPr lang="ko-KR" altLang="en-US" dirty="0" err="1"/>
              <a:t>백엔드</a:t>
            </a:r>
            <a:r>
              <a:rPr lang="ko-KR" altLang="en-US" dirty="0"/>
              <a:t> API 서버] → </a:t>
            </a:r>
            <a:r>
              <a:rPr lang="en-US" altLang="ko-KR" dirty="0"/>
              <a:t>HTML + CSS</a:t>
            </a:r>
            <a:r>
              <a:rPr lang="ko-KR" altLang="en-US" dirty="0"/>
              <a:t>[</a:t>
            </a:r>
            <a:r>
              <a:rPr lang="ko-KR" altLang="en-US" dirty="0" err="1"/>
              <a:t>React</a:t>
            </a:r>
            <a:r>
              <a:rPr lang="ko-KR" altLang="en-US" dirty="0"/>
              <a:t> </a:t>
            </a:r>
            <a:r>
              <a:rPr lang="ko-KR" altLang="en-US" dirty="0" err="1"/>
              <a:t>프론트엔드</a:t>
            </a:r>
            <a:r>
              <a:rPr lang="ko-KR" altLang="en-US" dirty="0"/>
              <a:t>] → [</a:t>
            </a:r>
            <a:r>
              <a:rPr lang="ko-KR" altLang="en-US" dirty="0" err="1"/>
              <a:t>Unity</a:t>
            </a:r>
            <a:r>
              <a:rPr lang="ko-KR" altLang="en-US" dirty="0"/>
              <a:t> </a:t>
            </a:r>
            <a:r>
              <a:rPr lang="ko-KR" altLang="en-US" dirty="0" err="1"/>
              <a:t>WebGL</a:t>
            </a:r>
            <a:r>
              <a:rPr lang="ko-KR" alt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5108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D697D-1AA4-40C2-95A9-6A9083DDE8BF}"/>
              </a:ext>
            </a:extLst>
          </p:cNvPr>
          <p:cNvSpPr txBox="1"/>
          <p:nvPr/>
        </p:nvSpPr>
        <p:spPr>
          <a:xfrm>
            <a:off x="0" y="0"/>
            <a:ext cx="12192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+mn-ea"/>
              </a:rPr>
              <a:t>2-2.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주요 기능 및 개발 범위</a:t>
            </a:r>
            <a:endParaRPr lang="en-US" altLang="ko-KR" sz="1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D86BB6-6249-4DE3-A42E-FFA72AFEDF3C}"/>
              </a:ext>
            </a:extLst>
          </p:cNvPr>
          <p:cNvSpPr txBox="1"/>
          <p:nvPr/>
        </p:nvSpPr>
        <p:spPr>
          <a:xfrm>
            <a:off x="553340" y="634239"/>
            <a:ext cx="6097424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목록 명세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21CA7-D5BE-4ECD-9CD4-712C2C4F021A}"/>
              </a:ext>
            </a:extLst>
          </p:cNvPr>
          <p:cNvSpPr txBox="1"/>
          <p:nvPr/>
        </p:nvSpPr>
        <p:spPr>
          <a:xfrm>
            <a:off x="604259" y="1397278"/>
            <a:ext cx="10983482" cy="2256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(1)_DB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대시보드 개발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(3)_IoT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 데이터 관리 및 통신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96158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D697D-1AA4-40C2-95A9-6A9083DDE8BF}"/>
              </a:ext>
            </a:extLst>
          </p:cNvPr>
          <p:cNvSpPr txBox="1"/>
          <p:nvPr/>
        </p:nvSpPr>
        <p:spPr>
          <a:xfrm>
            <a:off x="0" y="0"/>
            <a:ext cx="12192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+mn-ea"/>
              </a:rPr>
              <a:t>2. 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</a:rPr>
              <a:t>시스템 개발 범위</a:t>
            </a:r>
            <a:endParaRPr lang="en-US" altLang="ko-KR" sz="1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85984-F18B-41FC-9F09-DE624B24FB2F}"/>
              </a:ext>
            </a:extLst>
          </p:cNvPr>
          <p:cNvSpPr txBox="1"/>
          <p:nvPr/>
        </p:nvSpPr>
        <p:spPr>
          <a:xfrm>
            <a:off x="869535" y="1838477"/>
            <a:ext cx="5226465" cy="343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관리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웹 접근 권한 구분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관리자 계정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신규 등록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 수정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게스트 계정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제한 사용 방법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기능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rock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로그인 방식 결정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판단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여부 결정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계정 생성 방식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(DB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기록 저장 방식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(json)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후 관리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12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디지털트윈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디지털트윈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저장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1-3.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 데이터 관리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변위 센서 정보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CCTV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저장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21CA7-D5BE-4ECD-9CD4-712C2C4F021A}"/>
              </a:ext>
            </a:extLst>
          </p:cNvPr>
          <p:cNvSpPr txBox="1"/>
          <p:nvPr/>
        </p:nvSpPr>
        <p:spPr>
          <a:xfrm>
            <a:off x="553340" y="1240526"/>
            <a:ext cx="235223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(1)_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28380F-718D-4D55-B90C-34E74BE4A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89" y="1392468"/>
            <a:ext cx="1626547" cy="440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6F257-46B2-4FDE-A636-E4FF17C67082}"/>
              </a:ext>
            </a:extLst>
          </p:cNvPr>
          <p:cNvSpPr txBox="1"/>
          <p:nvPr/>
        </p:nvSpPr>
        <p:spPr>
          <a:xfrm>
            <a:off x="8150716" y="1930153"/>
            <a:ext cx="2813538" cy="35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중 계정 생성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SHH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도메인 전달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41719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D697D-1AA4-40C2-95A9-6A9083DDE8BF}"/>
              </a:ext>
            </a:extLst>
          </p:cNvPr>
          <p:cNvSpPr txBox="1"/>
          <p:nvPr/>
        </p:nvSpPr>
        <p:spPr>
          <a:xfrm>
            <a:off x="0" y="0"/>
            <a:ext cx="12192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+mn-ea"/>
              </a:rPr>
              <a:t>2. 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</a:rPr>
              <a:t>시스템 개발 범위</a:t>
            </a:r>
            <a:endParaRPr lang="en-US" altLang="ko-KR" sz="1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21CA7-D5BE-4ECD-9CD4-712C2C4F021A}"/>
              </a:ext>
            </a:extLst>
          </p:cNvPr>
          <p:cNvSpPr txBox="1"/>
          <p:nvPr/>
        </p:nvSpPr>
        <p:spPr>
          <a:xfrm>
            <a:off x="553340" y="1363412"/>
            <a:ext cx="10983482" cy="286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 대시보드 개발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2-1.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ashboard</a:t>
            </a:r>
            <a:r>
              <a:rPr lang="en-US" altLang="ko-KR" sz="1200" kern="0" dirty="0" err="1">
                <a:solidFill>
                  <a:srgbClr val="000000"/>
                </a:solidFill>
                <a:latin typeface="한양신명조"/>
              </a:rPr>
              <a:t>_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installation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필요시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피그마로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전달 가능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표준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표준보안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_WAF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어플리케이션 방화벽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보안 관련 백신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Anti-Virus / JWT (Json Web Token)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인증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2-3.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관제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한양신명조"/>
              </a:rPr>
              <a:t>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설치 현황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현장명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 배치도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사이트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계측현황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센서상태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세부 계측 현황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계측 상태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지반기준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변위량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(X, Y, Z),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측정시간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데이터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월간 검색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그래프 형식 선택가능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기준치 입력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센서 상태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사이트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별 센서들의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변위량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계측시간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설치위치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배터리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286901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D697D-1AA4-40C2-95A9-6A9083DDE8BF}"/>
              </a:ext>
            </a:extLst>
          </p:cNvPr>
          <p:cNvSpPr txBox="1"/>
          <p:nvPr/>
        </p:nvSpPr>
        <p:spPr>
          <a:xfrm>
            <a:off x="0" y="0"/>
            <a:ext cx="12192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+mn-ea"/>
              </a:rPr>
              <a:t>2-2.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주요 기능 및 개발 범위</a:t>
            </a:r>
            <a:endParaRPr lang="en-US" altLang="ko-KR" sz="1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21CA7-D5BE-4ECD-9CD4-712C2C4F021A}"/>
              </a:ext>
            </a:extLst>
          </p:cNvPr>
          <p:cNvSpPr txBox="1"/>
          <p:nvPr/>
        </p:nvSpPr>
        <p:spPr>
          <a:xfrm>
            <a:off x="553340" y="1363412"/>
            <a:ext cx="10983482" cy="1361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(3)_IoT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 데이터 관리 및 통신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관리 및 통신 연결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수동 수정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 대응 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수동 기입 외부에 의한 변형은 수동으로 반영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5CD3DF-3DE5-473E-98C4-26BC339A7545}"/>
              </a:ext>
            </a:extLst>
          </p:cNvPr>
          <p:cNvSpPr/>
          <p:nvPr/>
        </p:nvSpPr>
        <p:spPr>
          <a:xfrm>
            <a:off x="1621564" y="3906403"/>
            <a:ext cx="2060925" cy="784077"/>
          </a:xfrm>
          <a:prstGeom prst="roundRect">
            <a:avLst/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굴착기지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추진기지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1D921D3-0EBC-494A-A6DB-593259627810}"/>
              </a:ext>
            </a:extLst>
          </p:cNvPr>
          <p:cNvSpPr/>
          <p:nvPr/>
        </p:nvSpPr>
        <p:spPr>
          <a:xfrm>
            <a:off x="6976817" y="4133127"/>
            <a:ext cx="869044" cy="330627"/>
          </a:xfrm>
          <a:prstGeom prst="roundRect">
            <a:avLst/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Sensor_1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6681B2-28E7-4436-BC1B-0240BF100232}"/>
              </a:ext>
            </a:extLst>
          </p:cNvPr>
          <p:cNvSpPr/>
          <p:nvPr/>
        </p:nvSpPr>
        <p:spPr>
          <a:xfrm>
            <a:off x="4439539" y="3887660"/>
            <a:ext cx="1430107" cy="330627"/>
          </a:xfrm>
          <a:prstGeom prst="roundRect">
            <a:avLst/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3D object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생성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170D4D-1C35-43A6-85E3-58D03BC88919}"/>
              </a:ext>
            </a:extLst>
          </p:cNvPr>
          <p:cNvSpPr/>
          <p:nvPr/>
        </p:nvSpPr>
        <p:spPr>
          <a:xfrm>
            <a:off x="4439539" y="4392167"/>
            <a:ext cx="1430107" cy="330627"/>
          </a:xfrm>
          <a:prstGeom prst="roundRect">
            <a:avLst/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object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위치이동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42347D-87B1-4DE2-A37D-7EE79471C698}"/>
              </a:ext>
            </a:extLst>
          </p:cNvPr>
          <p:cNvSpPr/>
          <p:nvPr/>
        </p:nvSpPr>
        <p:spPr>
          <a:xfrm>
            <a:off x="8953032" y="4117568"/>
            <a:ext cx="1430107" cy="330627"/>
          </a:xfrm>
          <a:prstGeom prst="roundRect">
            <a:avLst/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기록 </a:t>
            </a:r>
          </a:p>
        </p:txBody>
      </p:sp>
    </p:spTree>
    <p:extLst>
      <p:ext uri="{BB962C8B-B14F-4D97-AF65-F5344CB8AC3E}">
        <p14:creationId xmlns:p14="http://schemas.microsoft.com/office/powerpoint/2010/main" val="263333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F9DB01-46A8-4F68-9F47-CE96FBA68CD9}"/>
              </a:ext>
            </a:extLst>
          </p:cNvPr>
          <p:cNvSpPr txBox="1"/>
          <p:nvPr/>
        </p:nvSpPr>
        <p:spPr>
          <a:xfrm>
            <a:off x="0" y="-10673"/>
            <a:ext cx="12192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3.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시스템 확장성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948026-8877-48C8-9F61-1D6D641AD083}"/>
              </a:ext>
            </a:extLst>
          </p:cNvPr>
          <p:cNvSpPr txBox="1"/>
          <p:nvPr/>
        </p:nvSpPr>
        <p:spPr>
          <a:xfrm>
            <a:off x="484973" y="851881"/>
            <a:ext cx="9599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모듈형 </a:t>
            </a:r>
            <a:r>
              <a:rPr lang="en-US" altLang="ko-KR" b="1" dirty="0"/>
              <a:t>MVC(</a:t>
            </a:r>
            <a:r>
              <a:rPr lang="en-US" altLang="ko-KR" dirty="0"/>
              <a:t>Model-View-Controller)</a:t>
            </a:r>
            <a:r>
              <a:rPr lang="en-US" altLang="ko-KR" b="1" dirty="0"/>
              <a:t> </a:t>
            </a:r>
            <a:r>
              <a:rPr lang="ko-KR" altLang="en-US" b="1" dirty="0"/>
              <a:t>패턴</a:t>
            </a:r>
            <a:r>
              <a:rPr lang="ko-KR" altLang="en-US" dirty="0"/>
              <a:t>을 적용하여 </a:t>
            </a:r>
            <a:r>
              <a:rPr lang="en-US" altLang="ko-KR" dirty="0"/>
              <a:t>IoT </a:t>
            </a:r>
            <a:r>
              <a:rPr lang="ko-KR" altLang="en-US" dirty="0"/>
              <a:t>데이터 관리를 계층별로 나눔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EA096-31A3-426A-9188-1F9FB8862243}"/>
              </a:ext>
            </a:extLst>
          </p:cNvPr>
          <p:cNvSpPr txBox="1"/>
          <p:nvPr/>
        </p:nvSpPr>
        <p:spPr>
          <a:xfrm>
            <a:off x="596069" y="1792766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IoT </a:t>
            </a:r>
            <a:r>
              <a:rPr lang="ko-KR" altLang="en-US" dirty="0"/>
              <a:t>센서 데이터 수집 계층 </a:t>
            </a:r>
            <a:r>
              <a:rPr lang="en-US" altLang="ko-KR" dirty="0"/>
              <a:t>(Edge Layer)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808C73-3D2E-4E99-A772-E42771AA2D45}"/>
              </a:ext>
            </a:extLst>
          </p:cNvPr>
          <p:cNvSpPr txBox="1"/>
          <p:nvPr/>
        </p:nvSpPr>
        <p:spPr>
          <a:xfrm>
            <a:off x="596069" y="2183456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계층 </a:t>
            </a:r>
            <a:r>
              <a:rPr lang="en-US" altLang="ko-KR" dirty="0"/>
              <a:t>(Application Layer)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22307-DE48-49BB-BC94-7667102F6BE5}"/>
              </a:ext>
            </a:extLst>
          </p:cNvPr>
          <p:cNvSpPr txBox="1"/>
          <p:nvPr/>
        </p:nvSpPr>
        <p:spPr>
          <a:xfrm>
            <a:off x="596069" y="2574146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/>
              <a:t>데이터베이스 계층 </a:t>
            </a:r>
            <a:r>
              <a:rPr lang="en-US" altLang="ko-KR" dirty="0"/>
              <a:t>(Data Layer)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FD07A6-BB23-4C17-85F7-FE6EE48091B6}"/>
              </a:ext>
            </a:extLst>
          </p:cNvPr>
          <p:cNvSpPr txBox="1"/>
          <p:nvPr/>
        </p:nvSpPr>
        <p:spPr>
          <a:xfrm>
            <a:off x="596069" y="2964836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dirty="0"/>
              <a:t>관리 및 유지보수 계층 </a:t>
            </a:r>
            <a:r>
              <a:rPr lang="en-US" altLang="ko-KR" dirty="0"/>
              <a:t>(Admin &amp; Monitoring)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48402F-46F1-482E-B042-FEFE238319FD}"/>
              </a:ext>
            </a:extLst>
          </p:cNvPr>
          <p:cNvSpPr txBox="1"/>
          <p:nvPr/>
        </p:nvSpPr>
        <p:spPr>
          <a:xfrm>
            <a:off x="596069" y="3827916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각 기능을 독립적인 모듈로 개발하여 유지보수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617066-012B-43FE-B36C-D98879801908}"/>
              </a:ext>
            </a:extLst>
          </p:cNvPr>
          <p:cNvSpPr txBox="1"/>
          <p:nvPr/>
        </p:nvSpPr>
        <p:spPr>
          <a:xfrm>
            <a:off x="598205" y="4529936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데이터 수집 모듈 </a:t>
            </a:r>
            <a:r>
              <a:rPr lang="en-US" altLang="ko-KR" dirty="0"/>
              <a:t>(Data Ingestion Module)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3E8B9C-40D4-42C0-A3A2-2C0DD137296C}"/>
              </a:ext>
            </a:extLst>
          </p:cNvPr>
          <p:cNvSpPr txBox="1"/>
          <p:nvPr/>
        </p:nvSpPr>
        <p:spPr>
          <a:xfrm>
            <a:off x="598205" y="4897847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데이터 저장 모듈 </a:t>
            </a:r>
            <a:r>
              <a:rPr lang="en-US" altLang="ko-KR" dirty="0"/>
              <a:t>(Data Storage Module)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C0BE9D-2A61-4DB6-A207-6D53FEEE056F}"/>
              </a:ext>
            </a:extLst>
          </p:cNvPr>
          <p:cNvSpPr txBox="1"/>
          <p:nvPr/>
        </p:nvSpPr>
        <p:spPr>
          <a:xfrm>
            <a:off x="598205" y="527089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데이터 </a:t>
            </a:r>
            <a:r>
              <a:rPr lang="en-US" altLang="ko-KR" dirty="0"/>
              <a:t>API </a:t>
            </a:r>
            <a:r>
              <a:rPr lang="ko-KR" altLang="en-US" dirty="0"/>
              <a:t>모듈 </a:t>
            </a:r>
            <a:r>
              <a:rPr lang="en-US" altLang="ko-KR" dirty="0"/>
              <a:t>(Data API Module)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52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BDB23A-AC3C-4FF9-9FB5-7D429702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86" y="2880655"/>
            <a:ext cx="5734228" cy="13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1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0F104D-B3DC-4CC5-9686-E5C1FC4D252E}"/>
              </a:ext>
            </a:extLst>
          </p:cNvPr>
          <p:cNvSpPr txBox="1"/>
          <p:nvPr/>
        </p:nvSpPr>
        <p:spPr>
          <a:xfrm>
            <a:off x="0" y="473718"/>
            <a:ext cx="12192000" cy="517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디지털 트윈 개발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EB7C1-7B8C-41B8-A71C-1BF895CCAB2D}"/>
              </a:ext>
            </a:extLst>
          </p:cNvPr>
          <p:cNvSpPr txBox="1"/>
          <p:nvPr/>
        </p:nvSpPr>
        <p:spPr>
          <a:xfrm>
            <a:off x="4753599" y="1683330"/>
            <a:ext cx="3035893" cy="363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디지털 트윈 개념 및 목표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  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1-1.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시스템 정의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  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1-2.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시스템 범위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  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1-3.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시스템 구성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rgbClr val="000000"/>
                </a:solidFill>
                <a:latin typeface="+mn-ea"/>
              </a:rPr>
              <a:t>2.  </a:t>
            </a: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시스템 개발 범위</a:t>
            </a:r>
            <a:endParaRPr lang="en-US" altLang="ko-KR" sz="1600" b="1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     2-1.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시스템 구성 요소</a:t>
            </a:r>
            <a:endParaRPr lang="en-US" altLang="ko-KR" sz="1400" kern="0" dirty="0">
              <a:solidFill>
                <a:srgbClr val="000000"/>
              </a:solidFill>
              <a:latin typeface="+mn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     2-2.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주요 기능 및 개발 범위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kern="0" dirty="0">
              <a:solidFill>
                <a:srgbClr val="000000"/>
              </a:solidFill>
              <a:latin typeface="+mn-ea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3.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시스템 확장성 </a:t>
            </a:r>
          </a:p>
        </p:txBody>
      </p:sp>
    </p:spTree>
    <p:extLst>
      <p:ext uri="{BB962C8B-B14F-4D97-AF65-F5344CB8AC3E}">
        <p14:creationId xmlns:p14="http://schemas.microsoft.com/office/powerpoint/2010/main" val="332739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F4983E-6A50-41C8-9626-47201CAF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" y="1891383"/>
            <a:ext cx="6488479" cy="3935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C7FE31-B9B4-4CDD-8765-83936DD88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09" y="2670966"/>
            <a:ext cx="1574742" cy="1574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F2186B-9E75-4C8B-88C0-777002006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82" y="2199968"/>
            <a:ext cx="3819103" cy="2516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AE0694-074E-4297-B76F-DDC5047F0F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34"/>
          <a:stretch/>
        </p:blipFill>
        <p:spPr>
          <a:xfrm>
            <a:off x="8866670" y="2902896"/>
            <a:ext cx="1244020" cy="1052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C792DD-BFD6-4C0D-9696-0F9F53B77A0A}"/>
              </a:ext>
            </a:extLst>
          </p:cNvPr>
          <p:cNvSpPr txBox="1"/>
          <p:nvPr/>
        </p:nvSpPr>
        <p:spPr>
          <a:xfrm>
            <a:off x="0" y="468169"/>
            <a:ext cx="12191999" cy="51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디지털 트윈 개념 및 목표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8CC3D-CEEE-4EA7-B1BF-634851B4C1F3}"/>
              </a:ext>
            </a:extLst>
          </p:cNvPr>
          <p:cNvSpPr txBox="1"/>
          <p:nvPr/>
        </p:nvSpPr>
        <p:spPr>
          <a:xfrm>
            <a:off x="1" y="1031417"/>
            <a:ext cx="12191999" cy="51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디지털 트윈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15DC36-45E3-43DF-AC9C-BC5F2420F779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B5AA55-880D-4037-AD5A-757592A51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7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E18DD3-8156-4B84-8D7F-68C437286371}"/>
              </a:ext>
            </a:extLst>
          </p:cNvPr>
          <p:cNvSpPr txBox="1"/>
          <p:nvPr/>
        </p:nvSpPr>
        <p:spPr>
          <a:xfrm>
            <a:off x="0" y="-8399"/>
            <a:ext cx="12192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정의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3073C-A15E-4426-A344-43D3CEFF4431}"/>
              </a:ext>
            </a:extLst>
          </p:cNvPr>
          <p:cNvSpPr txBox="1"/>
          <p:nvPr/>
        </p:nvSpPr>
        <p:spPr>
          <a:xfrm>
            <a:off x="551467" y="640884"/>
            <a:ext cx="10846750" cy="802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굴착공사를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가시설의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현황과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계측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디지털트윈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구축하여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제공함으로써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가시설의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설치가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도면에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맞게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설치되어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있는지를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확인함과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더불어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가시설에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설치된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계측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가시설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거동을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시각적으로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제공하고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기준치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거동이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발생할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경우에는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제공하는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시스템으로써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후에는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가시설을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제외한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구조물의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GIS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관련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기관에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제공이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가능한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시스템으로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개발하고자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아울러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계측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관련된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시계열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수치화하여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기록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관리하도록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한양신명조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6186714-D9EF-4517-AC64-D4EC079A58FD}"/>
              </a:ext>
            </a:extLst>
          </p:cNvPr>
          <p:cNvSpPr/>
          <p:nvPr/>
        </p:nvSpPr>
        <p:spPr>
          <a:xfrm>
            <a:off x="7356673" y="2349936"/>
            <a:ext cx="1363861" cy="40679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IoT</a:t>
            </a:r>
            <a:r>
              <a:rPr lang="en-US" altLang="ko-KR" sz="1000" dirty="0">
                <a:solidFill>
                  <a:schemeClr val="tx1"/>
                </a:solidFill>
              </a:rPr>
              <a:t>(sensor) data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8B1E2CA-CEDB-4711-9ADD-D538F6763FCC}"/>
              </a:ext>
            </a:extLst>
          </p:cNvPr>
          <p:cNvSpPr/>
          <p:nvPr/>
        </p:nvSpPr>
        <p:spPr>
          <a:xfrm>
            <a:off x="2324173" y="1702218"/>
            <a:ext cx="1363861" cy="40679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2D CAD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7DC58B7-FECA-4EDC-A35B-405267EE7A8E}"/>
              </a:ext>
            </a:extLst>
          </p:cNvPr>
          <p:cNvSpPr/>
          <p:nvPr/>
        </p:nvSpPr>
        <p:spPr>
          <a:xfrm>
            <a:off x="7356674" y="1702219"/>
            <a:ext cx="1363860" cy="40679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construction site</a:t>
            </a:r>
            <a:endParaRPr lang="ko-KR" altLang="en-US" sz="1000" b="1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0384802-C32B-4F56-8CDA-31D4CBDD4834}"/>
              </a:ext>
            </a:extLst>
          </p:cNvPr>
          <p:cNvSpPr/>
          <p:nvPr/>
        </p:nvSpPr>
        <p:spPr>
          <a:xfrm>
            <a:off x="2324173" y="2986281"/>
            <a:ext cx="1363861" cy="40679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3D BIM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D07898A-FB06-4252-B4AA-867116C558E4}"/>
              </a:ext>
            </a:extLst>
          </p:cNvPr>
          <p:cNvSpPr/>
          <p:nvPr/>
        </p:nvSpPr>
        <p:spPr>
          <a:xfrm>
            <a:off x="4662929" y="2784466"/>
            <a:ext cx="1721004" cy="82386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Digital Twin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WEB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C652532-5083-4F17-91B8-098537FCC24A}"/>
              </a:ext>
            </a:extLst>
          </p:cNvPr>
          <p:cNvSpPr/>
          <p:nvPr/>
        </p:nvSpPr>
        <p:spPr>
          <a:xfrm>
            <a:off x="7356673" y="2995494"/>
            <a:ext cx="1392248" cy="40679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DB</a:t>
            </a:r>
            <a:r>
              <a:rPr lang="en-US" altLang="ko-KR" sz="1000" dirty="0">
                <a:solidFill>
                  <a:schemeClr val="tx1"/>
                </a:solidFill>
              </a:rPr>
              <a:t>(server)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5968B8D-0D7E-4247-9C08-4783DA5548E6}"/>
              </a:ext>
            </a:extLst>
          </p:cNvPr>
          <p:cNvSpPr/>
          <p:nvPr/>
        </p:nvSpPr>
        <p:spPr>
          <a:xfrm>
            <a:off x="7903251" y="2108494"/>
            <a:ext cx="242316" cy="223458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A897D80-E847-4746-9EA6-0F1869100E28}"/>
              </a:ext>
            </a:extLst>
          </p:cNvPr>
          <p:cNvSpPr/>
          <p:nvPr/>
        </p:nvSpPr>
        <p:spPr>
          <a:xfrm>
            <a:off x="7486122" y="4472936"/>
            <a:ext cx="1234412" cy="300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Dashboard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7BC840-9EB9-4492-BEC6-4E0EC080CF53}"/>
              </a:ext>
            </a:extLst>
          </p:cNvPr>
          <p:cNvSpPr/>
          <p:nvPr/>
        </p:nvSpPr>
        <p:spPr>
          <a:xfrm>
            <a:off x="4952003" y="3983210"/>
            <a:ext cx="1168506" cy="31222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909CCF5-FF82-4838-A9EC-06488182D121}"/>
              </a:ext>
            </a:extLst>
          </p:cNvPr>
          <p:cNvSpPr/>
          <p:nvPr/>
        </p:nvSpPr>
        <p:spPr>
          <a:xfrm>
            <a:off x="2388897" y="3499386"/>
            <a:ext cx="1234412" cy="300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i="0" dirty="0">
                <a:solidFill>
                  <a:srgbClr val="212529"/>
                </a:solidFill>
                <a:effectLst/>
                <a:latin typeface="-apple-system"/>
              </a:rPr>
              <a:t>Modularization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BBAA91E-3229-4B04-BF4C-3BFF5B5C1630}"/>
              </a:ext>
            </a:extLst>
          </p:cNvPr>
          <p:cNvSpPr/>
          <p:nvPr/>
        </p:nvSpPr>
        <p:spPr>
          <a:xfrm>
            <a:off x="2388897" y="4463574"/>
            <a:ext cx="1234412" cy="300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2">
                    <a:lumMod val="10000"/>
                  </a:schemeClr>
                </a:solidFill>
              </a:rPr>
              <a:t>Building</a:t>
            </a:r>
            <a:r>
              <a:rPr lang="ko-KR" altLang="en-US" sz="1000" dirty="0">
                <a:solidFill>
                  <a:schemeClr val="bg2">
                    <a:lumMod val="10000"/>
                  </a:schemeClr>
                </a:solidFill>
              </a:rPr>
              <a:t> System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489A578E-9744-4E0E-84CD-77D1EBC4578B}"/>
              </a:ext>
            </a:extLst>
          </p:cNvPr>
          <p:cNvSpPr/>
          <p:nvPr/>
        </p:nvSpPr>
        <p:spPr>
          <a:xfrm rot="5400000">
            <a:off x="6767100" y="2722372"/>
            <a:ext cx="242316" cy="9530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1EB9503F-F076-42FE-AD40-4AD56A102A9E}"/>
              </a:ext>
            </a:extLst>
          </p:cNvPr>
          <p:cNvSpPr/>
          <p:nvPr/>
        </p:nvSpPr>
        <p:spPr>
          <a:xfrm>
            <a:off x="5415098" y="3598436"/>
            <a:ext cx="242316" cy="372106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B54FCE2C-E669-45E5-95B0-9F79D2B967CD}"/>
              </a:ext>
            </a:extLst>
          </p:cNvPr>
          <p:cNvSpPr/>
          <p:nvPr/>
        </p:nvSpPr>
        <p:spPr>
          <a:xfrm>
            <a:off x="2605767" y="4912981"/>
            <a:ext cx="884326" cy="884326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B99266-1743-43C0-819A-6E92C301F757}"/>
              </a:ext>
            </a:extLst>
          </p:cNvPr>
          <p:cNvSpPr txBox="1"/>
          <p:nvPr/>
        </p:nvSpPr>
        <p:spPr>
          <a:xfrm>
            <a:off x="2687983" y="5295540"/>
            <a:ext cx="6361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3D</a:t>
            </a:r>
            <a:endParaRPr lang="en-US" altLang="ko-KR" sz="2000" b="1" i="0" dirty="0"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정육면체 50">
            <a:extLst>
              <a:ext uri="{FF2B5EF4-FFF2-40B4-BE49-F238E27FC236}">
                <a16:creationId xmlns:a16="http://schemas.microsoft.com/office/drawing/2014/main" id="{AB7EAB24-8EA8-46E2-8A4B-578FB01346B3}"/>
              </a:ext>
            </a:extLst>
          </p:cNvPr>
          <p:cNvSpPr/>
          <p:nvPr/>
        </p:nvSpPr>
        <p:spPr>
          <a:xfrm>
            <a:off x="7592005" y="4886001"/>
            <a:ext cx="884326" cy="884327"/>
          </a:xfrm>
          <a:prstGeom prst="cube">
            <a:avLst>
              <a:gd name="adj" fmla="val 6112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661255-DFB1-49FA-BA59-840A54A3ED45}"/>
              </a:ext>
            </a:extLst>
          </p:cNvPr>
          <p:cNvSpPr txBox="1"/>
          <p:nvPr/>
        </p:nvSpPr>
        <p:spPr>
          <a:xfrm>
            <a:off x="7731067" y="5188240"/>
            <a:ext cx="641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2D</a:t>
            </a:r>
            <a:endParaRPr lang="en-US" altLang="ko-KR" sz="2000" b="1" i="0" dirty="0"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0FB43A1-567E-4D59-B947-C266D4F18ABB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 flipH="1">
            <a:off x="3006103" y="3393072"/>
            <a:ext cx="1" cy="10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7825947-111F-4433-ABE7-5FA247540E6C}"/>
              </a:ext>
            </a:extLst>
          </p:cNvPr>
          <p:cNvSpPr/>
          <p:nvPr/>
        </p:nvSpPr>
        <p:spPr>
          <a:xfrm>
            <a:off x="4398040" y="4460797"/>
            <a:ext cx="2276432" cy="31222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Data visualization</a:t>
            </a:r>
            <a:endParaRPr lang="ko-KR" altLang="en-US" sz="16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A9B388C-7155-42EA-BB97-E341FD1CD7CA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3490093" y="5355144"/>
            <a:ext cx="4101912" cy="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BB599ED-2170-48D5-A06F-85E74CB88D7B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5536106" y="4773024"/>
            <a:ext cx="150" cy="5914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7D71F0D-48E0-49BD-AE16-0E1F55C8D583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5536256" y="4295437"/>
            <a:ext cx="0" cy="16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A126878-3C85-4C87-B515-F20ABFF05E20}"/>
              </a:ext>
            </a:extLst>
          </p:cNvPr>
          <p:cNvCxnSpPr>
            <a:stCxn id="46" idx="3"/>
            <a:endCxn id="54" idx="1"/>
          </p:cNvCxnSpPr>
          <p:nvPr/>
        </p:nvCxnSpPr>
        <p:spPr>
          <a:xfrm>
            <a:off x="3623309" y="4613618"/>
            <a:ext cx="774731" cy="3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B747F3E-BE2C-4319-9121-88A265C05D49}"/>
              </a:ext>
            </a:extLst>
          </p:cNvPr>
          <p:cNvCxnSpPr>
            <a:cxnSpLocks/>
            <a:stCxn id="54" idx="3"/>
            <a:endCxn id="43" idx="1"/>
          </p:cNvCxnSpPr>
          <p:nvPr/>
        </p:nvCxnSpPr>
        <p:spPr>
          <a:xfrm>
            <a:off x="6674472" y="4616911"/>
            <a:ext cx="811650" cy="6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64BDD33-A3AD-41C4-885F-83D3AF50F124}"/>
              </a:ext>
            </a:extLst>
          </p:cNvPr>
          <p:cNvSpPr txBox="1"/>
          <p:nvPr/>
        </p:nvSpPr>
        <p:spPr>
          <a:xfrm>
            <a:off x="2737013" y="4106223"/>
            <a:ext cx="570559" cy="30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 err="1">
                <a:solidFill>
                  <a:srgbClr val="000000"/>
                </a:solidFill>
                <a:latin typeface="휴먼고딕"/>
              </a:rPr>
              <a:t>webGL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E6BE2368-ED87-40AF-9792-E948072AA947}"/>
              </a:ext>
            </a:extLst>
          </p:cNvPr>
          <p:cNvSpPr/>
          <p:nvPr/>
        </p:nvSpPr>
        <p:spPr>
          <a:xfrm>
            <a:off x="7917448" y="2756727"/>
            <a:ext cx="242316" cy="223458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74C5BF7C-4088-477A-83B9-F8D1839B6370}"/>
              </a:ext>
            </a:extLst>
          </p:cNvPr>
          <p:cNvCxnSpPr>
            <a:cxnSpLocks/>
            <a:stCxn id="49" idx="3"/>
          </p:cNvCxnSpPr>
          <p:nvPr/>
        </p:nvCxnSpPr>
        <p:spPr>
          <a:xfrm rot="5400000" flipH="1" flipV="1">
            <a:off x="3097438" y="4557749"/>
            <a:ext cx="1079508" cy="1399607"/>
          </a:xfrm>
          <a:prstGeom prst="bentConnector4">
            <a:avLst>
              <a:gd name="adj1" fmla="val -21176"/>
              <a:gd name="adj2" fmla="val 5264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1A00027-1AE6-4003-975D-8880CD5B07EF}"/>
              </a:ext>
            </a:extLst>
          </p:cNvPr>
          <p:cNvCxnSpPr>
            <a:cxnSpLocks/>
          </p:cNvCxnSpPr>
          <p:nvPr/>
        </p:nvCxnSpPr>
        <p:spPr>
          <a:xfrm>
            <a:off x="3499677" y="5442352"/>
            <a:ext cx="4092328" cy="13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73D3795-D27F-45AE-8C0A-AED454F9C3D1}"/>
              </a:ext>
            </a:extLst>
          </p:cNvPr>
          <p:cNvSpPr txBox="1"/>
          <p:nvPr/>
        </p:nvSpPr>
        <p:spPr>
          <a:xfrm>
            <a:off x="8931789" y="3065415"/>
            <a:ext cx="11658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kern="0" spc="0" dirty="0">
                <a:solidFill>
                  <a:srgbClr val="1F1F1F"/>
                </a:solidFill>
                <a:latin typeface="Century Gothic" panose="020B0502020202020204" pitchFamily="34" charset="0"/>
              </a:rPr>
              <a:t>HTTP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87CA84-2C67-4155-8581-B76CD4C918AE}"/>
              </a:ext>
            </a:extLst>
          </p:cNvPr>
          <p:cNvSpPr txBox="1"/>
          <p:nvPr/>
        </p:nvSpPr>
        <p:spPr>
          <a:xfrm>
            <a:off x="6657898" y="2837551"/>
            <a:ext cx="571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kern="0" dirty="0">
                <a:solidFill>
                  <a:srgbClr val="1F1F1F"/>
                </a:solidFill>
                <a:effectLst/>
                <a:latin typeface="Century Gothic" panose="020B0502020202020204" pitchFamily="34" charset="0"/>
              </a:rPr>
              <a:t>HTTP 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7ABB741-57ED-42B3-AC2D-62620A96ABC8}"/>
              </a:ext>
            </a:extLst>
          </p:cNvPr>
          <p:cNvCxnSpPr>
            <a:cxnSpLocks/>
          </p:cNvCxnSpPr>
          <p:nvPr/>
        </p:nvCxnSpPr>
        <p:spPr>
          <a:xfrm flipV="1">
            <a:off x="5765115" y="3635773"/>
            <a:ext cx="0" cy="327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716EFF3-9F32-4CD3-9700-174EFAD13CE6}"/>
              </a:ext>
            </a:extLst>
          </p:cNvPr>
          <p:cNvCxnSpPr>
            <a:cxnSpLocks/>
          </p:cNvCxnSpPr>
          <p:nvPr/>
        </p:nvCxnSpPr>
        <p:spPr>
          <a:xfrm flipV="1">
            <a:off x="6191232" y="3402285"/>
            <a:ext cx="1778130" cy="17264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8B26DFE-7BF4-4C01-9663-8A2B459B270E}"/>
              </a:ext>
            </a:extLst>
          </p:cNvPr>
          <p:cNvSpPr txBox="1"/>
          <p:nvPr/>
        </p:nvSpPr>
        <p:spPr>
          <a:xfrm>
            <a:off x="7731067" y="4139323"/>
            <a:ext cx="1095635" cy="30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휴먼고딕"/>
              </a:rPr>
              <a:t>Web page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3D0111-C609-4D0E-B5D4-2C38ADB07951}"/>
              </a:ext>
            </a:extLst>
          </p:cNvPr>
          <p:cNvSpPr txBox="1"/>
          <p:nvPr/>
        </p:nvSpPr>
        <p:spPr>
          <a:xfrm>
            <a:off x="3697763" y="5558805"/>
            <a:ext cx="1556590" cy="30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spc="0" dirty="0">
                <a:solidFill>
                  <a:srgbClr val="FF0000"/>
                </a:solidFill>
                <a:effectLst/>
                <a:latin typeface="휴먼고딕"/>
              </a:rPr>
              <a:t>사용자 변경 사항 입력 </a:t>
            </a:r>
            <a:endParaRPr lang="ko-KR" altLang="en-US" sz="1000" b="1" kern="0" spc="0" dirty="0">
              <a:solidFill>
                <a:srgbClr val="FF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A31EB52C-FD85-467A-A994-B11516E4402E}"/>
              </a:ext>
            </a:extLst>
          </p:cNvPr>
          <p:cNvSpPr/>
          <p:nvPr/>
        </p:nvSpPr>
        <p:spPr>
          <a:xfrm rot="5400000">
            <a:off x="4542003" y="4310597"/>
            <a:ext cx="242316" cy="1745892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80A7FA2A-40AE-49D3-9CCB-776A4D36781D}"/>
              </a:ext>
            </a:extLst>
          </p:cNvPr>
          <p:cNvSpPr/>
          <p:nvPr/>
        </p:nvSpPr>
        <p:spPr>
          <a:xfrm>
            <a:off x="7984343" y="3395522"/>
            <a:ext cx="242316" cy="850907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3FA95A-BD3F-424C-9BBA-9C016DBF49C2}"/>
              </a:ext>
            </a:extLst>
          </p:cNvPr>
          <p:cNvSpPr txBox="1"/>
          <p:nvPr/>
        </p:nvSpPr>
        <p:spPr>
          <a:xfrm>
            <a:off x="8097689" y="2740880"/>
            <a:ext cx="11658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kern="0" spc="0" dirty="0">
                <a:solidFill>
                  <a:srgbClr val="1F1F1F"/>
                </a:solidFill>
                <a:latin typeface="Century Gothic" panose="020B0502020202020204" pitchFamily="34" charset="0"/>
              </a:rPr>
              <a:t>LoRa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9AE9D41-A36D-42EE-ADD8-270360D9FF5F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3688034" y="1905614"/>
            <a:ext cx="36686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C108C3D-4F36-44D1-8B05-00CDFC9AD8FE}"/>
              </a:ext>
            </a:extLst>
          </p:cNvPr>
          <p:cNvCxnSpPr>
            <a:stCxn id="37" idx="2"/>
            <a:endCxn id="39" idx="0"/>
          </p:cNvCxnSpPr>
          <p:nvPr/>
        </p:nvCxnSpPr>
        <p:spPr>
          <a:xfrm>
            <a:off x="3006104" y="2109010"/>
            <a:ext cx="0" cy="87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DBE5842-3DE4-4671-A040-DA33ED54E133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3688034" y="3189677"/>
            <a:ext cx="974895" cy="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BA0E4B6C-BFB0-406C-800F-4D0C9C6B4807}"/>
              </a:ext>
            </a:extLst>
          </p:cNvPr>
          <p:cNvSpPr/>
          <p:nvPr/>
        </p:nvSpPr>
        <p:spPr>
          <a:xfrm rot="16200000">
            <a:off x="9296441" y="4462722"/>
            <a:ext cx="242316" cy="1091647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D542A8-B02D-4021-B662-B39341553839}"/>
              </a:ext>
            </a:extLst>
          </p:cNvPr>
          <p:cNvSpPr txBox="1"/>
          <p:nvPr/>
        </p:nvSpPr>
        <p:spPr>
          <a:xfrm>
            <a:off x="8826703" y="5105135"/>
            <a:ext cx="137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kern="0" dirty="0">
                <a:solidFill>
                  <a:srgbClr val="1F1F1F"/>
                </a:solidFill>
                <a:effectLst/>
                <a:latin typeface="Century Gothic" panose="020B0502020202020204" pitchFamily="34" charset="0"/>
              </a:rPr>
              <a:t>Sensor data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369B7AD-C2E4-4477-BE0E-C0811DF4D181}"/>
              </a:ext>
            </a:extLst>
          </p:cNvPr>
          <p:cNvCxnSpPr>
            <a:cxnSpLocks/>
          </p:cNvCxnSpPr>
          <p:nvPr/>
        </p:nvCxnSpPr>
        <p:spPr>
          <a:xfrm>
            <a:off x="8871774" y="5546122"/>
            <a:ext cx="10916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5D71FFD-A826-4B08-9875-DFEF8AE95012}"/>
              </a:ext>
            </a:extLst>
          </p:cNvPr>
          <p:cNvSpPr txBox="1"/>
          <p:nvPr/>
        </p:nvSpPr>
        <p:spPr>
          <a:xfrm>
            <a:off x="8826703" y="5586633"/>
            <a:ext cx="137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kern="0" dirty="0">
                <a:solidFill>
                  <a:srgbClr val="1F1F1F"/>
                </a:solidFill>
                <a:effectLst/>
                <a:latin typeface="Century Gothic" panose="020B0502020202020204" pitchFamily="34" charset="0"/>
              </a:rPr>
              <a:t>Actuator data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51AAAEB-251F-4C5D-9F4F-A18146CD13AB}"/>
              </a:ext>
            </a:extLst>
          </p:cNvPr>
          <p:cNvSpPr txBox="1"/>
          <p:nvPr/>
        </p:nvSpPr>
        <p:spPr>
          <a:xfrm>
            <a:off x="7062443" y="5788529"/>
            <a:ext cx="1556590" cy="30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spc="0" dirty="0">
                <a:solidFill>
                  <a:srgbClr val="FF0000"/>
                </a:solidFill>
                <a:effectLst/>
                <a:latin typeface="휴먼고딕"/>
              </a:rPr>
              <a:t>사용자 변경 사항 입력 </a:t>
            </a:r>
            <a:endParaRPr lang="ko-KR" altLang="en-US" sz="1000" b="1" kern="0" spc="0" dirty="0">
              <a:solidFill>
                <a:srgbClr val="FF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B1345BA-8141-410E-BD86-2A2E4045C235}"/>
              </a:ext>
            </a:extLst>
          </p:cNvPr>
          <p:cNvSpPr txBox="1"/>
          <p:nvPr/>
        </p:nvSpPr>
        <p:spPr>
          <a:xfrm>
            <a:off x="8826702" y="2372656"/>
            <a:ext cx="11658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G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ateway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F2CBE-F384-46F9-98E4-C939ACEC9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Arial Unicode MS" panose="020B0604020202020204" pitchFamily="50" charset="-127"/>
                <a:ea typeface="inherit"/>
              </a:rPr>
              <a:t>gateway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F0ED706-BF42-4A2E-B07B-BC75C881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Arial Unicode MS" panose="020B0604020202020204" pitchFamily="50" charset="-127"/>
                <a:ea typeface="inherit"/>
              </a:rPr>
              <a:t>gateway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FE6AAF-6F35-4D40-BC29-B0998447A92F}"/>
              </a:ext>
            </a:extLst>
          </p:cNvPr>
          <p:cNvSpPr txBox="1"/>
          <p:nvPr/>
        </p:nvSpPr>
        <p:spPr>
          <a:xfrm>
            <a:off x="9631189" y="3065414"/>
            <a:ext cx="197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kern="0" spc="0" dirty="0">
                <a:solidFill>
                  <a:srgbClr val="1F1F1F"/>
                </a:solidFill>
                <a:latin typeface="Century Gothic" panose="020B0502020202020204" pitchFamily="34" charset="0"/>
              </a:rPr>
              <a:t>파일 포맷 </a:t>
            </a:r>
            <a:r>
              <a:rPr lang="en-US" altLang="ko-KR" sz="1200" b="1" kern="0" spc="0" dirty="0">
                <a:solidFill>
                  <a:srgbClr val="1F1F1F"/>
                </a:solidFill>
                <a:latin typeface="Century Gothic" panose="020B0502020202020204" pitchFamily="34" charset="0"/>
              </a:rPr>
              <a:t>json </a:t>
            </a:r>
            <a:r>
              <a:rPr lang="ko-KR" altLang="en-US" sz="1200" b="1" kern="0" spc="0" dirty="0">
                <a:solidFill>
                  <a:srgbClr val="1F1F1F"/>
                </a:solidFill>
                <a:latin typeface="Century Gothic" panose="020B0502020202020204" pitchFamily="34" charset="0"/>
              </a:rPr>
              <a:t>형식 제안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2CE41B4-10FA-4B5A-A18F-FED359D01532}"/>
              </a:ext>
            </a:extLst>
          </p:cNvPr>
          <p:cNvSpPr txBox="1"/>
          <p:nvPr/>
        </p:nvSpPr>
        <p:spPr>
          <a:xfrm>
            <a:off x="9631189" y="3372431"/>
            <a:ext cx="1575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kern="0" spc="0" dirty="0">
                <a:solidFill>
                  <a:srgbClr val="1F1F1F"/>
                </a:solidFill>
                <a:latin typeface="Century Gothic" panose="020B0502020202020204" pitchFamily="34" charset="0"/>
              </a:rPr>
              <a:t>프로토콜  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54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4655D-B20F-4CBD-9B33-D26D357D5FD6}"/>
              </a:ext>
            </a:extLst>
          </p:cNvPr>
          <p:cNvSpPr txBox="1"/>
          <p:nvPr/>
        </p:nvSpPr>
        <p:spPr>
          <a:xfrm>
            <a:off x="0" y="7981"/>
            <a:ext cx="12192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범위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AF061-638A-421A-BDBD-26BD741214EF}"/>
              </a:ext>
            </a:extLst>
          </p:cNvPr>
          <p:cNvSpPr txBox="1"/>
          <p:nvPr/>
        </p:nvSpPr>
        <p:spPr>
          <a:xfrm>
            <a:off x="0" y="612111"/>
            <a:ext cx="12192000" cy="439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추진기지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도달기지로 구성된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1set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디지털 트윈 기반 굴착공사 스마트계측 시스템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C845C0-78E6-453B-A3BD-8BE4D7A6A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57" y="3558182"/>
            <a:ext cx="2471144" cy="2054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BDD6CD-BB9B-4D1F-A040-FAD201E02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85" y="3558183"/>
            <a:ext cx="2456866" cy="2054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4B306-3CE4-40E8-8706-7C7FF12FFB93}"/>
              </a:ext>
            </a:extLst>
          </p:cNvPr>
          <p:cNvSpPr txBox="1"/>
          <p:nvPr/>
        </p:nvSpPr>
        <p:spPr>
          <a:xfrm>
            <a:off x="0" y="1525014"/>
            <a:ext cx="12192000" cy="122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개발범위 확정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추진기지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도달기지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실증구간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기지당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개에서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변위 센서 사용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76256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2DEA7-3678-41C8-9D90-3C91D9812FE6}"/>
              </a:ext>
            </a:extLst>
          </p:cNvPr>
          <p:cNvSpPr txBox="1"/>
          <p:nvPr/>
        </p:nvSpPr>
        <p:spPr>
          <a:xfrm>
            <a:off x="0" y="0"/>
            <a:ext cx="12192000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1-3.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EFE466C9-9E91-41A2-BEB3-1AE7C57D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5" y="1984744"/>
            <a:ext cx="5133055" cy="363042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A833FB-2925-4D44-BAEF-5E96381B0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47" y="1987092"/>
            <a:ext cx="2822751" cy="764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0FEF39-68C1-44F5-9EFB-B64878515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62" y="4210492"/>
            <a:ext cx="885400" cy="88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180FD1-5D59-43D0-8709-64E7DEBD9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34"/>
          <a:stretch/>
        </p:blipFill>
        <p:spPr>
          <a:xfrm>
            <a:off x="7773636" y="4357389"/>
            <a:ext cx="699452" cy="5916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DE65D4-A99F-493F-B672-0D1F82808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72" y="3799954"/>
            <a:ext cx="2431515" cy="16023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07101C-0FEF-4915-9F81-F233994CC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780" y="4130790"/>
            <a:ext cx="1686794" cy="9488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5BD17-0740-4381-85C9-ADB8853DCA8B}"/>
              </a:ext>
            </a:extLst>
          </p:cNvPr>
          <p:cNvSpPr txBox="1"/>
          <p:nvPr/>
        </p:nvSpPr>
        <p:spPr>
          <a:xfrm>
            <a:off x="2535965" y="647347"/>
            <a:ext cx="7240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[</a:t>
            </a:r>
            <a:r>
              <a:rPr lang="ko-KR" altLang="en-US" dirty="0" err="1"/>
              <a:t>IoT</a:t>
            </a:r>
            <a:r>
              <a:rPr lang="ko-KR" altLang="en-US" dirty="0"/>
              <a:t> 센서] → [DB 서버] → [웹 대시보드 (</a:t>
            </a:r>
            <a:r>
              <a:rPr lang="ko-KR" altLang="en-US" dirty="0" err="1"/>
              <a:t>React</a:t>
            </a:r>
            <a:r>
              <a:rPr lang="ko-KR" altLang="en-US" dirty="0"/>
              <a:t>)] → [</a:t>
            </a:r>
            <a:r>
              <a:rPr lang="ko-KR" altLang="en-US" dirty="0" err="1"/>
              <a:t>Unity</a:t>
            </a:r>
            <a:r>
              <a:rPr lang="ko-KR" altLang="en-US" dirty="0"/>
              <a:t> </a:t>
            </a:r>
            <a:r>
              <a:rPr lang="ko-KR" altLang="en-US" dirty="0" err="1"/>
              <a:t>WebGL</a:t>
            </a:r>
            <a:r>
              <a:rPr lang="ko-KR" altLang="en-US" dirty="0"/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78A5DB-ABD5-41F4-A215-1FE80157793C}"/>
              </a:ext>
            </a:extLst>
          </p:cNvPr>
          <p:cNvSpPr txBox="1"/>
          <p:nvPr/>
        </p:nvSpPr>
        <p:spPr>
          <a:xfrm>
            <a:off x="7569437" y="2848749"/>
            <a:ext cx="3565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접속주소: 175.45.193.227</a:t>
            </a:r>
          </a:p>
          <a:p>
            <a:r>
              <a:rPr lang="ko-KR" altLang="en-US" sz="1200" dirty="0"/>
              <a:t>계정: </a:t>
            </a:r>
            <a:r>
              <a:rPr lang="ko-KR" altLang="en-US" sz="1200" dirty="0" err="1"/>
              <a:t>Administrator</a:t>
            </a:r>
            <a:endParaRPr lang="ko-KR" altLang="en-US" sz="1200" dirty="0"/>
          </a:p>
          <a:p>
            <a:r>
              <a:rPr lang="ko-KR" altLang="en-US" sz="1200" dirty="0"/>
              <a:t>비밀번호: Y8@bdm2Gh=85+f</a:t>
            </a:r>
          </a:p>
        </p:txBody>
      </p:sp>
    </p:spTree>
    <p:extLst>
      <p:ext uri="{BB962C8B-B14F-4D97-AF65-F5344CB8AC3E}">
        <p14:creationId xmlns:p14="http://schemas.microsoft.com/office/powerpoint/2010/main" val="229258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5FE5F-C842-4FBB-BF31-BBF1569B577F}"/>
              </a:ext>
            </a:extLst>
          </p:cNvPr>
          <p:cNvSpPr txBox="1"/>
          <p:nvPr/>
        </p:nvSpPr>
        <p:spPr>
          <a:xfrm>
            <a:off x="0" y="0"/>
            <a:ext cx="12192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dirty="0">
                <a:solidFill>
                  <a:srgbClr val="000000"/>
                </a:solidFill>
                <a:latin typeface="+mn-ea"/>
              </a:rPr>
              <a:t>2.  </a:t>
            </a:r>
            <a:r>
              <a:rPr lang="ko-KR" altLang="en-US" sz="1800" b="1" kern="0" dirty="0">
                <a:solidFill>
                  <a:srgbClr val="000000"/>
                </a:solidFill>
                <a:latin typeface="+mn-ea"/>
              </a:rPr>
              <a:t>시스템 개발 범위</a:t>
            </a:r>
            <a:endParaRPr lang="en-US" altLang="ko-KR" sz="18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0B6C49-E492-4535-A682-0592A29A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457" y="3022855"/>
            <a:ext cx="1815284" cy="11962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090F8D-4945-42F9-9134-438ACD85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61" y="3318501"/>
            <a:ext cx="529744" cy="5297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1F44C9-12CA-4C73-802C-AFD967A3FF88}"/>
              </a:ext>
            </a:extLst>
          </p:cNvPr>
          <p:cNvSpPr txBox="1"/>
          <p:nvPr/>
        </p:nvSpPr>
        <p:spPr>
          <a:xfrm>
            <a:off x="3360101" y="438861"/>
            <a:ext cx="5471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Digital Twin IoT Sensor Data Management System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FFA9905-638E-4153-9CF9-B614E4D1DFA0}"/>
              </a:ext>
            </a:extLst>
          </p:cNvPr>
          <p:cNvSpPr/>
          <p:nvPr/>
        </p:nvSpPr>
        <p:spPr>
          <a:xfrm>
            <a:off x="4322956" y="1490327"/>
            <a:ext cx="3288287" cy="96078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6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DB</a:t>
            </a:r>
            <a:r>
              <a:rPr lang="en-US" altLang="ko-KR" sz="1000" dirty="0">
                <a:solidFill>
                  <a:schemeClr val="tx1"/>
                </a:solidFill>
              </a:rPr>
              <a:t>(server)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7D9B473-1393-45FA-A72A-F00B3AB782CE}"/>
              </a:ext>
            </a:extLst>
          </p:cNvPr>
          <p:cNvSpPr/>
          <p:nvPr/>
        </p:nvSpPr>
        <p:spPr>
          <a:xfrm>
            <a:off x="1649340" y="4418831"/>
            <a:ext cx="2859720" cy="96078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센서데이터 모니터링 시스템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251D824-723F-4CA0-A3C6-899D4C13CD09}"/>
              </a:ext>
            </a:extLst>
          </p:cNvPr>
          <p:cNvSpPr/>
          <p:nvPr/>
        </p:nvSpPr>
        <p:spPr>
          <a:xfrm>
            <a:off x="7611243" y="4416082"/>
            <a:ext cx="3281991" cy="96078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2D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4F610DF-69F4-408F-883C-911D14F35BD7}"/>
              </a:ext>
            </a:extLst>
          </p:cNvPr>
          <p:cNvCxnSpPr/>
          <p:nvPr/>
        </p:nvCxnSpPr>
        <p:spPr>
          <a:xfrm flipH="1">
            <a:off x="3102123" y="2452565"/>
            <a:ext cx="1406937" cy="1855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6D4C3CD-50A9-4155-AA70-7EAA06D4E27D}"/>
              </a:ext>
            </a:extLst>
          </p:cNvPr>
          <p:cNvCxnSpPr>
            <a:cxnSpLocks/>
          </p:cNvCxnSpPr>
          <p:nvPr/>
        </p:nvCxnSpPr>
        <p:spPr>
          <a:xfrm>
            <a:off x="7519345" y="2428096"/>
            <a:ext cx="1616109" cy="1880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7B8B98-0FF4-40D5-9CF2-F1DCAF1CC62A}"/>
              </a:ext>
            </a:extLst>
          </p:cNvPr>
          <p:cNvCxnSpPr>
            <a:cxnSpLocks/>
          </p:cNvCxnSpPr>
          <p:nvPr/>
        </p:nvCxnSpPr>
        <p:spPr>
          <a:xfrm>
            <a:off x="4844041" y="4896472"/>
            <a:ext cx="2503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A16BC5-AE1C-49C1-ADFB-E5D54237790F}"/>
              </a:ext>
            </a:extLst>
          </p:cNvPr>
          <p:cNvSpPr txBox="1"/>
          <p:nvPr/>
        </p:nvSpPr>
        <p:spPr>
          <a:xfrm>
            <a:off x="1512607" y="2653523"/>
            <a:ext cx="1734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데이터 동기화</a:t>
            </a:r>
          </a:p>
        </p:txBody>
      </p:sp>
    </p:spTree>
    <p:extLst>
      <p:ext uri="{BB962C8B-B14F-4D97-AF65-F5344CB8AC3E}">
        <p14:creationId xmlns:p14="http://schemas.microsoft.com/office/powerpoint/2010/main" val="273915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292C4-7B92-4109-9FE4-FEE76584C26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A67FD-FBCA-4203-BF9F-814FF349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8E6DE1-8FC2-45BB-9CD8-6894BF500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4" y="1198612"/>
            <a:ext cx="11229752" cy="4958166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F8B7E5-5B86-4038-A43C-441053197F5E}"/>
              </a:ext>
            </a:extLst>
          </p:cNvPr>
          <p:cNvSpPr txBox="1"/>
          <p:nvPr/>
        </p:nvSpPr>
        <p:spPr>
          <a:xfrm>
            <a:off x="481124" y="201629"/>
            <a:ext cx="5471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현재 사용중인 센서 데이터 통신 프로토콜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157A0-F019-471F-BD05-0048F9A43DE5}"/>
              </a:ext>
            </a:extLst>
          </p:cNvPr>
          <p:cNvSpPr txBox="1"/>
          <p:nvPr/>
        </p:nvSpPr>
        <p:spPr>
          <a:xfrm>
            <a:off x="481124" y="568168"/>
            <a:ext cx="5471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최종 받을 데이터는 </a:t>
            </a:r>
            <a:r>
              <a:rPr lang="en-US" altLang="ko-KR" dirty="0"/>
              <a:t>json</a:t>
            </a:r>
            <a:r>
              <a:rPr lang="ko-KR" altLang="en-US" dirty="0"/>
              <a:t>으로 받을 예정</a:t>
            </a:r>
            <a:r>
              <a:rPr lang="en-US" altLang="ko-KR" dirty="0"/>
              <a:t>(</a:t>
            </a:r>
            <a:r>
              <a:rPr lang="ko-KR" altLang="en-US" dirty="0"/>
              <a:t>초안 제안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90C2F1-96B2-4540-B5A0-51F5A0BD64CC}"/>
              </a:ext>
            </a:extLst>
          </p:cNvPr>
          <p:cNvSpPr/>
          <p:nvPr/>
        </p:nvSpPr>
        <p:spPr>
          <a:xfrm>
            <a:off x="2341544" y="4341263"/>
            <a:ext cx="846033" cy="205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89961A-8D00-4903-94D2-2121AF58AD3E}"/>
              </a:ext>
            </a:extLst>
          </p:cNvPr>
          <p:cNvSpPr/>
          <p:nvPr/>
        </p:nvSpPr>
        <p:spPr>
          <a:xfrm>
            <a:off x="2341545" y="5500577"/>
            <a:ext cx="846033" cy="370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26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1CB0DF-F913-4761-A7F2-E0003A05E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51" y="3036895"/>
            <a:ext cx="5443906" cy="10078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A45DFC-7A3D-4EDF-AF6D-248A770B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51" y="4839348"/>
            <a:ext cx="5194163" cy="100786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E7E6F3-B825-403D-AF82-D2FF415A8CC6}"/>
              </a:ext>
            </a:extLst>
          </p:cNvPr>
          <p:cNvSpPr/>
          <p:nvPr/>
        </p:nvSpPr>
        <p:spPr>
          <a:xfrm>
            <a:off x="1401462" y="5003575"/>
            <a:ext cx="3089244" cy="49900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chemeClr val="tx1"/>
                </a:solidFill>
              </a:rPr>
              <a:t>프론트엔드</a:t>
            </a:r>
            <a:r>
              <a:rPr lang="ko-KR" altLang="en-US" sz="1200" dirty="0">
                <a:solidFill>
                  <a:schemeClr val="tx1"/>
                </a:solidFill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</a:rPr>
              <a:t>React</a:t>
            </a:r>
            <a:r>
              <a:rPr lang="ko-KR" altLang="en-US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Vue</a:t>
            </a:r>
            <a:r>
              <a:rPr lang="ko-KR" altLang="en-US" sz="1200" dirty="0">
                <a:solidFill>
                  <a:schemeClr val="tx1"/>
                </a:solidFill>
              </a:rPr>
              <a:t>, HTML+JS)</a:t>
            </a:r>
            <a:endParaRPr lang="ko-KR" altLang="en-US" sz="1200" kern="0" spc="0" dirty="0">
              <a:solidFill>
                <a:schemeClr val="tx1"/>
              </a:solidFill>
              <a:effectLst/>
              <a:latin typeface="한양신명조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6D4BBC6-A34D-49AF-A775-8FEB0E4B18E4}"/>
              </a:ext>
            </a:extLst>
          </p:cNvPr>
          <p:cNvSpPr/>
          <p:nvPr/>
        </p:nvSpPr>
        <p:spPr>
          <a:xfrm>
            <a:off x="1401462" y="3180312"/>
            <a:ext cx="3089244" cy="49900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chemeClr val="tx1"/>
                </a:solidFill>
              </a:rPr>
              <a:t>백엔드</a:t>
            </a:r>
            <a:r>
              <a:rPr lang="ko-KR" altLang="en-US" sz="1200" dirty="0">
                <a:solidFill>
                  <a:schemeClr val="tx1"/>
                </a:solidFill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</a:rPr>
              <a:t>Node.js</a:t>
            </a:r>
            <a:r>
              <a:rPr lang="ko-KR" altLang="en-US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Python</a:t>
            </a:r>
            <a:r>
              <a:rPr lang="ko-KR" altLang="en-US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Java</a:t>
            </a:r>
            <a:r>
              <a:rPr lang="ko-KR" altLang="en-US" sz="1200" dirty="0">
                <a:solidFill>
                  <a:schemeClr val="tx1"/>
                </a:solidFill>
              </a:rPr>
              <a:t>, PHP)</a:t>
            </a:r>
            <a:endParaRPr lang="ko-KR" altLang="en-US" sz="1200" kern="0" spc="0" dirty="0">
              <a:solidFill>
                <a:schemeClr val="tx1"/>
              </a:solidFill>
              <a:effectLst/>
              <a:latin typeface="한양신명조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95075E6-FD1B-4ECB-A0B6-164F9E1B7B93}"/>
              </a:ext>
            </a:extLst>
          </p:cNvPr>
          <p:cNvSpPr/>
          <p:nvPr/>
        </p:nvSpPr>
        <p:spPr>
          <a:xfrm>
            <a:off x="1401462" y="1285166"/>
            <a:ext cx="3089244" cy="49900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tx1"/>
                </a:solidFill>
              </a:rPr>
              <a:t>DB 서버 (MSSQL, </a:t>
            </a:r>
            <a:r>
              <a:rPr lang="ko-KR" altLang="en-US" sz="1200" dirty="0" err="1">
                <a:solidFill>
                  <a:schemeClr val="tx1"/>
                </a:solidFill>
              </a:rPr>
              <a:t>MySQL</a:t>
            </a:r>
            <a:r>
              <a:rPr lang="ko-KR" altLang="en-US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PostgreSQL</a:t>
            </a:r>
            <a:r>
              <a:rPr lang="ko-KR" altLang="en-US" sz="1200" dirty="0">
                <a:solidFill>
                  <a:schemeClr val="tx1"/>
                </a:solidFill>
              </a:rPr>
              <a:t>)</a:t>
            </a:r>
            <a:endParaRPr lang="ko-KR" altLang="en-US" sz="1200" kern="0" spc="0" dirty="0">
              <a:solidFill>
                <a:schemeClr val="tx1"/>
              </a:solidFill>
              <a:effectLst/>
              <a:latin typeface="한양신명조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BB4D3A-6090-4696-9DE7-D77B489C1B06}"/>
              </a:ext>
            </a:extLst>
          </p:cNvPr>
          <p:cNvSpPr txBox="1"/>
          <p:nvPr/>
        </p:nvSpPr>
        <p:spPr>
          <a:xfrm>
            <a:off x="-1" y="5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kern="0" dirty="0">
                <a:solidFill>
                  <a:srgbClr val="000000"/>
                </a:solidFill>
                <a:latin typeface="+mn-ea"/>
              </a:rPr>
              <a:t>2-1.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시스템 구성 요소</a:t>
            </a:r>
            <a:endParaRPr lang="ko-KR" altLang="en-US" b="1" dirty="0"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D01481C-32B2-4B1B-ACCC-09AD3BD6F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51" y="1125023"/>
            <a:ext cx="4986346" cy="139779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B32679-56F3-4C7D-94A6-11BF47A519F0}"/>
              </a:ext>
            </a:extLst>
          </p:cNvPr>
          <p:cNvSpPr/>
          <p:nvPr/>
        </p:nvSpPr>
        <p:spPr>
          <a:xfrm>
            <a:off x="0" y="6417891"/>
            <a:ext cx="12192000" cy="512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4C74BC8-7C55-4EB0-9DF2-B7B9AC06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8" y="6515053"/>
            <a:ext cx="1476231" cy="3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6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5691</TotalTime>
  <Words>1051</Words>
  <Application>Microsoft Office PowerPoint</Application>
  <PresentationFormat>와이드스크린</PresentationFormat>
  <Paragraphs>158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-apple-system</vt:lpstr>
      <vt:lpstr>Arial Unicode MS</vt:lpstr>
      <vt:lpstr>G마켓 산스 TTF Bold</vt:lpstr>
      <vt:lpstr>맑은 고딕</vt:lpstr>
      <vt:lpstr>한양신명조</vt:lpstr>
      <vt:lpstr>함초롬바탕</vt:lpstr>
      <vt:lpstr>휴먼고딕</vt:lpstr>
      <vt:lpstr>Arial</vt:lpstr>
      <vt:lpstr>Century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--savatage--@hanmail.net</dc:creator>
  <cp:lastModifiedBy>--savatage--@hanmail.net</cp:lastModifiedBy>
  <cp:revision>6</cp:revision>
  <dcterms:created xsi:type="dcterms:W3CDTF">2025-03-20T10:37:07Z</dcterms:created>
  <dcterms:modified xsi:type="dcterms:W3CDTF">2025-04-08T08:06:52Z</dcterms:modified>
</cp:coreProperties>
</file>